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59" r:id="rId3"/>
    <p:sldId id="260" r:id="rId4"/>
    <p:sldId id="276" r:id="rId5"/>
    <p:sldId id="278" r:id="rId6"/>
    <p:sldId id="271" r:id="rId7"/>
    <p:sldId id="273" r:id="rId8"/>
    <p:sldId id="269" r:id="rId9"/>
    <p:sldId id="274" r:id="rId10"/>
    <p:sldId id="277" r:id="rId11"/>
    <p:sldId id="284" r:id="rId12"/>
    <p:sldId id="285" r:id="rId13"/>
    <p:sldId id="265" r:id="rId14"/>
    <p:sldId id="279" r:id="rId15"/>
    <p:sldId id="280" r:id="rId16"/>
    <p:sldId id="286" r:id="rId17"/>
    <p:sldId id="289" r:id="rId18"/>
    <p:sldId id="28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4" autoAdjust="0"/>
    <p:restoredTop sz="49821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F9105-B22E-4188-9567-60C2DF14563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42C12-1187-45CF-B56A-3F6CBE7A2B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2C12-1187-45CF-B56A-3F6CBE7A2B6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2C12-1187-45CF-B56A-3F6CBE7A2B6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2C12-1187-45CF-B56A-3F6CBE7A2B6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2C12-1187-45CF-B56A-3F6CBE7A2B6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Identificacion</a:t>
            </a:r>
            <a:r>
              <a:rPr lang="es-ES" dirty="0" smtClean="0"/>
              <a:t> del cornete medio</a:t>
            </a:r>
          </a:p>
          <a:p>
            <a:r>
              <a:rPr lang="es-ES" dirty="0" err="1" smtClean="0"/>
              <a:t>Luxacion</a:t>
            </a:r>
            <a:r>
              <a:rPr lang="es-ES" dirty="0" smtClean="0"/>
              <a:t> medial del mismo</a:t>
            </a:r>
          </a:p>
          <a:p>
            <a:r>
              <a:rPr lang="es-ES" dirty="0" err="1" smtClean="0"/>
              <a:t>Insercion</a:t>
            </a:r>
            <a:r>
              <a:rPr lang="es-ES" baseline="0" dirty="0" smtClean="0"/>
              <a:t> posterior de la lamela del cornete medio</a:t>
            </a:r>
          </a:p>
          <a:p>
            <a:r>
              <a:rPr lang="es-ES" baseline="0" dirty="0" err="1" smtClean="0"/>
              <a:t>Meatotomía</a:t>
            </a:r>
            <a:r>
              <a:rPr lang="es-ES" baseline="0" dirty="0" smtClean="0"/>
              <a:t> media electiva, solo necesaria para </a:t>
            </a:r>
            <a:r>
              <a:rPr lang="es-ES" baseline="0" dirty="0" err="1" smtClean="0"/>
              <a:t>amoliacion</a:t>
            </a:r>
            <a:r>
              <a:rPr lang="es-ES" baseline="0" dirty="0" smtClean="0"/>
              <a:t> hacia FPP</a:t>
            </a:r>
            <a:endParaRPr lang="es-ES" dirty="0" smtClean="0"/>
          </a:p>
          <a:p>
            <a:r>
              <a:rPr lang="es-ES" dirty="0" smtClean="0"/>
              <a:t>CRESTA ETMOIDAL PRESENTE EN EL 100 DE LOS CASOS &gt;EXCELENTE REFERENCIA ANATOMICA</a:t>
            </a:r>
            <a:r>
              <a:rPr lang="es-ES" baseline="0" dirty="0" smtClean="0"/>
              <a:t> QUIRURGICA ENDOSCOPICA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2C12-1187-45CF-B56A-3F6CBE7A2B6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42C12-1187-45CF-B56A-3F6CBE7A2B6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EF23AC5-254D-48F6-91DA-BA70A1CBF111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3E9608-61E8-4A14-8AA2-7BA42DB27C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EPISTAXIS%20VALLADOLID\video%20esfenopalatina%201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PISTAXIS%20VALLADOLID\video%20esfenopalatina%201.avi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D:\EPISTAXIS%20VALLADOLID\video%20esfenopalatina2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PISTAXIS%20VALLADOLID\video%20esfenopalatina2.avi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D:\EPISTAXIS%20VALLADOLID\Floseal%20en%20senos.mp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EPISTAXIS%20VALLADOLID\Floseal%20en%20senos.mp4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57356" y="4500570"/>
            <a:ext cx="5786478" cy="20002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43758" cy="393536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Algerian" pitchFamily="82" charset="0"/>
              </a:rPr>
              <a:t>Tratamiento endoscópico de la epistaxis.</a:t>
            </a:r>
            <a:br>
              <a:rPr lang="es-ES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" b="1" dirty="0" smtClean="0">
                <a:solidFill>
                  <a:srgbClr val="FF0000"/>
                </a:solidFill>
                <a:latin typeface="Algerian" pitchFamily="82" charset="0"/>
              </a:rPr>
              <a:t>Complicaciones vasculares en cens</a:t>
            </a:r>
            <a:endParaRPr lang="es-E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99792" y="4581128"/>
            <a:ext cx="42755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Bell MT" pitchFamily="18" charset="0"/>
              </a:rPr>
              <a:t>Ángel Urpegui García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Bell MT" pitchFamily="18" charset="0"/>
              </a:rPr>
              <a:t>F.E.A. ORL Hospital  Miguel Servet</a:t>
            </a:r>
          </a:p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Bell MT" pitchFamily="18" charset="0"/>
              </a:rPr>
              <a:t>Sección de Rinología</a:t>
            </a:r>
          </a:p>
          <a:p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928794" y="2500306"/>
            <a:ext cx="571504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LIGADURA AEP</a:t>
            </a:r>
            <a:r>
              <a:rPr lang="es-ES" baseline="-25000" dirty="0" smtClean="0"/>
              <a:t>2</a:t>
            </a:r>
            <a:endParaRPr lang="es-ES" baseline="-2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es-ES" sz="2000" dirty="0" smtClean="0"/>
              <a:t>Disector Freer</a:t>
            </a:r>
          </a:p>
          <a:p>
            <a:r>
              <a:rPr lang="es-ES" sz="2000" dirty="0" smtClean="0"/>
              <a:t>Cucharilla, Khun-Bolger, bisturí de CAE, gancho Lucae grande……&gt; cauterización con pinza bipolar</a:t>
            </a:r>
          </a:p>
          <a:p>
            <a:r>
              <a:rPr lang="es-ES" sz="2000" dirty="0" smtClean="0"/>
              <a:t>Reposición del colgajo </a:t>
            </a:r>
          </a:p>
          <a:p>
            <a:r>
              <a:rPr lang="es-ES" sz="2000" dirty="0" smtClean="0"/>
              <a:t>Surgicel fibrilar</a:t>
            </a:r>
          </a:p>
          <a:p>
            <a:r>
              <a:rPr lang="es-ES" sz="2000" dirty="0" smtClean="0"/>
              <a:t>Rapid Rhino electivo</a:t>
            </a:r>
          </a:p>
          <a:p>
            <a:endParaRPr lang="es-ES" dirty="0"/>
          </a:p>
        </p:txBody>
      </p:sp>
      <p:pic>
        <p:nvPicPr>
          <p:cNvPr id="4" name="3 Marcador de contenido" descr="A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357694"/>
            <a:ext cx="3048000" cy="1714500"/>
          </a:xfrm>
          <a:prstGeom prst="rect">
            <a:avLst/>
          </a:prstGeom>
        </p:spPr>
      </p:pic>
      <p:pic>
        <p:nvPicPr>
          <p:cNvPr id="5" name="4 Imagen" descr="AE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92893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CLAMPAJE A.E.P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video esfenopalatina 1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5851" y="1500174"/>
            <a:ext cx="6844283" cy="513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Cauterización A.E.P.</a:t>
            </a:r>
            <a:endParaRPr lang="es-ES" dirty="0"/>
          </a:p>
        </p:txBody>
      </p:sp>
      <p:pic>
        <p:nvPicPr>
          <p:cNvPr id="5" name="video esfenopalatina2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9034" y="1425575"/>
            <a:ext cx="6611966" cy="528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ADVERSOS LAEP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Ignorar troncos arteriales en FEP</a:t>
            </a:r>
          </a:p>
          <a:p>
            <a:r>
              <a:rPr lang="es-ES" dirty="0" smtClean="0"/>
              <a:t>Ignorar foramen accesorio</a:t>
            </a:r>
          </a:p>
          <a:p>
            <a:r>
              <a:rPr lang="es-ES" dirty="0" smtClean="0"/>
              <a:t>Error de clampaje/cauterización</a:t>
            </a:r>
          </a:p>
          <a:p>
            <a:r>
              <a:rPr lang="es-ES" dirty="0" smtClean="0"/>
              <a:t>Infravaloración art. Etmoidales</a:t>
            </a:r>
          </a:p>
          <a:p>
            <a:r>
              <a:rPr lang="es-ES" dirty="0" smtClean="0"/>
              <a:t>Otra vascularización colateral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ARTERIA ETMOIDAL ANTERIOR</a:t>
            </a:r>
            <a:br>
              <a:rPr lang="es-ES" dirty="0" smtClean="0"/>
            </a:br>
            <a:r>
              <a:rPr lang="es-ES" sz="3200" dirty="0" smtClean="0"/>
              <a:t>(abordaje endoscópico)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CENS Y Fracturas cráneo-faciales etmoidales</a:t>
            </a:r>
          </a:p>
          <a:p>
            <a:r>
              <a:rPr lang="es-ES" dirty="0" smtClean="0"/>
              <a:t>Difíciles de controlar con taponamientos </a:t>
            </a:r>
          </a:p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TAC macizo facial </a:t>
            </a:r>
            <a:r>
              <a:rPr lang="es-ES" dirty="0" smtClean="0"/>
              <a:t>para su localización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Localización:</a:t>
            </a:r>
          </a:p>
          <a:p>
            <a:pPr lvl="1"/>
            <a:r>
              <a:rPr lang="es-ES" dirty="0" smtClean="0"/>
              <a:t>Techo etmoidal tras receso frontal</a:t>
            </a:r>
          </a:p>
          <a:p>
            <a:pPr lvl="1"/>
            <a:r>
              <a:rPr lang="es-ES" dirty="0" smtClean="0"/>
              <a:t>Etmoidectomía +/- sinusotomía frontal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EMBOLIZACIÓN SELECTIVA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1600" dirty="0" smtClean="0">
                <a:solidFill>
                  <a:srgbClr val="FFFF00"/>
                </a:solidFill>
              </a:rPr>
              <a:t>Surgical and interventional radiological management of adult epistaxis: systematic review. </a:t>
            </a:r>
            <a:r>
              <a:rPr lang="es-ES" sz="1600" i="1" dirty="0" smtClean="0">
                <a:solidFill>
                  <a:srgbClr val="FFFF00"/>
                </a:solidFill>
              </a:rPr>
              <a:t>C SWORDS et al.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The Journal of Laryngology &amp; Otology (2017), 131, 1108–1130. REVIEW ARTICLE </a:t>
            </a:r>
          </a:p>
          <a:p>
            <a:r>
              <a:rPr lang="es-ES" sz="2400" dirty="0" smtClean="0"/>
              <a:t>37 art. relacionados con cirugía y 34 art. relacionados con la radiología intervencionista</a:t>
            </a:r>
          </a:p>
          <a:p>
            <a:r>
              <a:rPr lang="es-ES" sz="2400" dirty="0" smtClean="0"/>
              <a:t>Similar índice de resolución del problema con ambas técnicas (75-100%)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s-ES" sz="2400" dirty="0" smtClean="0"/>
              <a:t>Mayores  y más graves efectos adversos con la embolización</a:t>
            </a:r>
          </a:p>
          <a:p>
            <a:pPr marL="731520" lvl="2" indent="-384048">
              <a:buSzPct val="80000"/>
              <a:buFont typeface="Wingdings 2"/>
              <a:buChar char=""/>
            </a:pPr>
            <a:r>
              <a:rPr lang="es-ES" dirty="0" smtClean="0"/>
              <a:t>Ictus (1-1,5%)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COMPLICACIONES VASCULARES NIVEL PRO</a:t>
            </a: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08920"/>
            <a:ext cx="3825599" cy="309634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475853"/>
            <a:ext cx="4852814" cy="36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3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VIDEOS NEUROCIRUGIA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41908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 </a:t>
            </a:r>
          </a:p>
          <a:p>
            <a:pPr algn="ctr"/>
            <a:endParaRPr lang="es-ES" dirty="0"/>
          </a:p>
          <a:p>
            <a:pPr algn="ctr"/>
            <a:r>
              <a:rPr lang="es-ES" b="1" dirty="0" smtClean="0"/>
              <a:t>Dr. EUGENIO CÁRDENAS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Dr. ARIEL KAEN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Hospital Virgen del Rocío. Sevilla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23636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HEMOSTASIA CON TROMBINA</a:t>
            </a:r>
            <a:endParaRPr lang="es-ES" sz="3600" dirty="0"/>
          </a:p>
        </p:txBody>
      </p:sp>
      <p:pic>
        <p:nvPicPr>
          <p:cNvPr id="4" name="Floseal en senos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976" y="1357298"/>
            <a:ext cx="6858047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08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latin typeface="Bernard MT Condensed" pitchFamily="18" charset="0"/>
              </a:rPr>
              <a:t>e</a:t>
            </a:r>
            <a:endParaRPr lang="es-ES" dirty="0"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200" dirty="0" smtClean="0"/>
              <a:t>El paciente asustado y nervioso</a:t>
            </a:r>
          </a:p>
          <a:p>
            <a:pPr>
              <a:lnSpc>
                <a:spcPct val="150000"/>
              </a:lnSpc>
            </a:pPr>
            <a:r>
              <a:rPr lang="es-ES" sz="2200" dirty="0"/>
              <a:t>Terapéutica álgica</a:t>
            </a:r>
          </a:p>
          <a:p>
            <a:pPr>
              <a:lnSpc>
                <a:spcPct val="150000"/>
              </a:lnSpc>
            </a:pPr>
            <a:r>
              <a:rPr lang="es-ES" sz="2200" dirty="0" smtClean="0"/>
              <a:t>Imprevisible en cuanto a su aparición y resolución</a:t>
            </a:r>
          </a:p>
          <a:p>
            <a:pPr>
              <a:lnSpc>
                <a:spcPct val="150000"/>
              </a:lnSpc>
            </a:pPr>
            <a:r>
              <a:rPr lang="es-ES" sz="2200" dirty="0" smtClean="0"/>
              <a:t>Urgencias (personal)&gt; colaboración rápida</a:t>
            </a:r>
          </a:p>
          <a:p>
            <a:pPr>
              <a:lnSpc>
                <a:spcPct val="150000"/>
              </a:lnSpc>
            </a:pPr>
            <a:r>
              <a:rPr lang="es-ES" sz="2200" dirty="0" smtClean="0"/>
              <a:t>Variables extra ORL difícilmente tratables</a:t>
            </a:r>
          </a:p>
          <a:p>
            <a:endParaRPr lang="es-E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magen" descr="epistx present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357694"/>
            <a:ext cx="5072098" cy="2094271"/>
          </a:xfrm>
          <a:prstGeom prst="rect">
            <a:avLst/>
          </a:prstGeom>
        </p:spPr>
      </p:pic>
      <p:pic>
        <p:nvPicPr>
          <p:cNvPr id="5" name="4 Imagen" descr="Epistaxis-1-200x1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0"/>
            <a:ext cx="3643338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Epistaxis…. signo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214842"/>
          </a:xfrm>
        </p:spPr>
        <p:txBody>
          <a:bodyPr/>
          <a:lstStyle/>
          <a:p>
            <a:endParaRPr lang="es-ES" sz="2400" dirty="0" smtClean="0"/>
          </a:p>
          <a:p>
            <a:r>
              <a:rPr lang="es-ES" sz="2400" dirty="0" smtClean="0"/>
              <a:t>Va a afectar al 60% de la población</a:t>
            </a:r>
          </a:p>
          <a:p>
            <a:r>
              <a:rPr lang="es-ES" sz="2400" dirty="0" smtClean="0"/>
              <a:t>6% tratamiento médico</a:t>
            </a:r>
          </a:p>
          <a:p>
            <a:r>
              <a:rPr lang="es-ES" sz="2400" dirty="0" smtClean="0"/>
              <a:t>80-95% anteriores</a:t>
            </a:r>
          </a:p>
          <a:p>
            <a:r>
              <a:rPr lang="es-ES" sz="2400" dirty="0" smtClean="0"/>
              <a:t>+ frec. Hombres , edad pico &lt;10 y &gt;40</a:t>
            </a:r>
          </a:p>
          <a:p>
            <a:r>
              <a:rPr lang="es-ES" sz="2400" dirty="0" smtClean="0"/>
              <a:t>Pocos protocolos de actuación con EC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857752" y="4071942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5 Imagen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500570"/>
            <a:ext cx="29146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ETIOLOGIA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LOCAL</a:t>
            </a:r>
          </a:p>
          <a:p>
            <a:pPr lvl="1"/>
            <a:r>
              <a:rPr lang="es-ES" dirty="0" smtClean="0"/>
              <a:t>Traumatismos</a:t>
            </a:r>
          </a:p>
          <a:p>
            <a:pPr lvl="1"/>
            <a:r>
              <a:rPr lang="es-ES" dirty="0" smtClean="0"/>
              <a:t>Inflamatorias</a:t>
            </a:r>
          </a:p>
          <a:p>
            <a:pPr lvl="1"/>
            <a:r>
              <a:rPr lang="es-ES" dirty="0" smtClean="0"/>
              <a:t>Tóxicos</a:t>
            </a:r>
          </a:p>
          <a:p>
            <a:pPr lvl="1"/>
            <a:r>
              <a:rPr lang="es-ES" dirty="0" smtClean="0"/>
              <a:t>Tumoral</a:t>
            </a:r>
          </a:p>
          <a:p>
            <a:r>
              <a:rPr lang="es-ES" dirty="0" smtClean="0"/>
              <a:t>GENERAL</a:t>
            </a:r>
          </a:p>
          <a:p>
            <a:pPr lvl="1"/>
            <a:r>
              <a:rPr lang="es-ES" dirty="0" smtClean="0"/>
              <a:t>HTA Y </a:t>
            </a:r>
            <a:r>
              <a:rPr lang="es-ES" dirty="0" err="1" smtClean="0"/>
              <a:t>atscl</a:t>
            </a:r>
            <a:endParaRPr lang="es-ES" dirty="0" smtClean="0"/>
          </a:p>
          <a:p>
            <a:pPr lvl="1"/>
            <a:r>
              <a:rPr lang="es-ES" dirty="0" err="1" smtClean="0"/>
              <a:t>Tto</a:t>
            </a:r>
            <a:r>
              <a:rPr lang="es-ES" dirty="0" smtClean="0"/>
              <a:t> Anticoagulante-</a:t>
            </a:r>
            <a:r>
              <a:rPr lang="es-ES" dirty="0" err="1" smtClean="0"/>
              <a:t>antiagregante</a:t>
            </a:r>
            <a:endParaRPr lang="es-ES" dirty="0" smtClean="0"/>
          </a:p>
          <a:p>
            <a:pPr lvl="1"/>
            <a:r>
              <a:rPr lang="es-ES" dirty="0" smtClean="0"/>
              <a:t>Vasculopatías y </a:t>
            </a:r>
            <a:r>
              <a:rPr lang="es-ES" dirty="0" err="1" smtClean="0"/>
              <a:t>Coagulopatías</a:t>
            </a:r>
            <a:endParaRPr lang="es-ES" dirty="0"/>
          </a:p>
        </p:txBody>
      </p:sp>
      <p:pic>
        <p:nvPicPr>
          <p:cNvPr id="4" name="3 Imagen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571480"/>
            <a:ext cx="2857500" cy="1600200"/>
          </a:xfrm>
          <a:prstGeom prst="rect">
            <a:avLst/>
          </a:prstGeom>
        </p:spPr>
      </p:pic>
      <p:pic>
        <p:nvPicPr>
          <p:cNvPr id="5" name="4 Imagen" descr="tuerca-en-fosa-na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428868"/>
            <a:ext cx="197167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VASCULARIZACIÓN NASAL</a:t>
            </a:r>
            <a:endParaRPr lang="es-ES" dirty="0"/>
          </a:p>
        </p:txBody>
      </p:sp>
      <p:pic>
        <p:nvPicPr>
          <p:cNvPr id="4" name="3 Marcador de contenido" descr="VASCULARIZACION NAS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5857915" cy="4465623"/>
          </a:xfrm>
        </p:spPr>
      </p:pic>
      <p:sp>
        <p:nvSpPr>
          <p:cNvPr id="5" name="4 CuadroTexto"/>
          <p:cNvSpPr txBox="1"/>
          <p:nvPr/>
        </p:nvSpPr>
        <p:spPr>
          <a:xfrm>
            <a:off x="2214546" y="628652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Frecuentes anastomosis entre las dos fosas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EPISTAXIS ANTERIORES</a:t>
            </a:r>
            <a:r>
              <a:rPr lang="es-ES" sz="3600" dirty="0" smtClean="0"/>
              <a:t>(80-95%)</a:t>
            </a:r>
            <a:endParaRPr lang="es-ES" sz="3600" dirty="0"/>
          </a:p>
        </p:txBody>
      </p:sp>
      <p:pic>
        <p:nvPicPr>
          <p:cNvPr id="4" name="3 Marcador de contenido" descr="cauterizac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071678"/>
            <a:ext cx="3028950" cy="1504950"/>
          </a:xfrm>
        </p:spPr>
      </p:pic>
      <p:sp>
        <p:nvSpPr>
          <p:cNvPr id="7" name="6 CuadroTexto"/>
          <p:cNvSpPr txBox="1"/>
          <p:nvPr/>
        </p:nvSpPr>
        <p:spPr>
          <a:xfrm>
            <a:off x="357158" y="1357298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Cauterización AgNO</a:t>
            </a:r>
            <a:r>
              <a:rPr lang="es-ES" sz="2400" b="1" baseline="-25000" dirty="0" smtClean="0"/>
              <a:t>3</a:t>
            </a:r>
            <a:endParaRPr lang="es-ES" sz="2400" b="1" baseline="-25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43372" y="1428736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Taponamiento ANTERIOR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/>
              <a:t>Algodón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/>
              <a:t>Venda (5cm)</a:t>
            </a:r>
          </a:p>
        </p:txBody>
      </p:sp>
      <p:pic>
        <p:nvPicPr>
          <p:cNvPr id="9" name="8 Imagen" descr="TAP ANTERI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000240"/>
            <a:ext cx="1838325" cy="1485900"/>
          </a:xfrm>
          <a:prstGeom prst="rect">
            <a:avLst/>
          </a:prstGeom>
        </p:spPr>
      </p:pic>
      <p:pic>
        <p:nvPicPr>
          <p:cNvPr id="10" name="9 Imagen" descr="meroc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429132"/>
            <a:ext cx="2343150" cy="195262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142976" y="378619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MEROCEL</a:t>
            </a:r>
            <a:r>
              <a:rPr lang="es-ES" sz="2400" b="1" baseline="30000" dirty="0" smtClean="0">
                <a:latin typeface="Arial Rounded MT Bold"/>
              </a:rPr>
              <a:t>®</a:t>
            </a:r>
            <a:endParaRPr lang="es-ES" sz="2400" b="1" baseline="30000" dirty="0"/>
          </a:p>
        </p:txBody>
      </p:sp>
      <p:pic>
        <p:nvPicPr>
          <p:cNvPr id="12" name="11 Imagen" descr="RAPID RHIN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4500570"/>
            <a:ext cx="3643338" cy="1928826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286380" y="3929066"/>
            <a:ext cx="23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RAPID RHINO</a:t>
            </a:r>
            <a:r>
              <a:rPr lang="es-ES" sz="2400" b="1" baseline="30000" dirty="0" smtClean="0">
                <a:latin typeface="Arial Rounded MT Bold"/>
              </a:rPr>
              <a:t>®</a:t>
            </a:r>
            <a:r>
              <a:rPr lang="es-ES" sz="2400" b="1" baseline="30000" dirty="0" smtClean="0"/>
              <a:t> </a:t>
            </a:r>
            <a:endParaRPr lang="es-ES" sz="24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20" y="5929330"/>
            <a:ext cx="8643998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Material hemostático reabsorbible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/>
              <a:t>Espongostan</a:t>
            </a:r>
            <a:r>
              <a:rPr lang="es-ES" sz="2000" b="1" baseline="30000" dirty="0" smtClean="0">
                <a:latin typeface="Arial Rounded MT Bold"/>
              </a:rPr>
              <a:t>®</a:t>
            </a:r>
            <a:endParaRPr lang="es-ES" sz="2000" b="1" baseline="30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/>
              <a:t>Surgicel</a:t>
            </a:r>
            <a:r>
              <a:rPr lang="es-ES" sz="2000" b="1" baseline="30000" dirty="0" smtClean="0">
                <a:latin typeface="Arial Rounded MT Bold"/>
              </a:rPr>
              <a:t>®</a:t>
            </a:r>
            <a:r>
              <a:rPr lang="es-ES" sz="2000" b="1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32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b="1" dirty="0" smtClean="0"/>
              <a:t>Floseal</a:t>
            </a:r>
            <a:r>
              <a:rPr lang="es-ES" sz="2000" b="1" baseline="30000" dirty="0" smtClean="0">
                <a:latin typeface="Arial Rounded MT Bold"/>
              </a:rPr>
              <a:t>®</a:t>
            </a:r>
            <a:endParaRPr lang="es-ES" sz="2000" b="1" baseline="30000" dirty="0"/>
          </a:p>
          <a:p>
            <a:pPr lvl="1">
              <a:lnSpc>
                <a:spcPct val="150000"/>
              </a:lnSpc>
            </a:pPr>
            <a:r>
              <a:rPr lang="es-ES" sz="1200" b="1" dirty="0" smtClean="0">
                <a:latin typeface="Arial Rounded MT Bold"/>
              </a:rPr>
              <a:t>Partículas de gelatina bovina</a:t>
            </a:r>
          </a:p>
          <a:p>
            <a:pPr lvl="1">
              <a:lnSpc>
                <a:spcPct val="150000"/>
              </a:lnSpc>
            </a:pPr>
            <a:r>
              <a:rPr lang="es-ES" sz="1200" b="1" dirty="0" smtClean="0">
                <a:latin typeface="Arial Rounded MT Bold"/>
              </a:rPr>
              <a:t>Trombina humana</a:t>
            </a:r>
          </a:p>
        </p:txBody>
      </p:sp>
      <p:pic>
        <p:nvPicPr>
          <p:cNvPr id="4" name="3 Imagen" descr="surgic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357298"/>
            <a:ext cx="2952750" cy="1552575"/>
          </a:xfrm>
          <a:prstGeom prst="rect">
            <a:avLst/>
          </a:prstGeom>
        </p:spPr>
      </p:pic>
      <p:pic>
        <p:nvPicPr>
          <p:cNvPr id="5" name="4 Imagen" descr="flosea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071810"/>
            <a:ext cx="2304742" cy="1945807"/>
          </a:xfrm>
          <a:prstGeom prst="rect">
            <a:avLst/>
          </a:prstGeom>
        </p:spPr>
      </p:pic>
      <p:pic>
        <p:nvPicPr>
          <p:cNvPr id="6" name="5 Imagen" descr="floseal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214686"/>
            <a:ext cx="2619375" cy="174307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85720" y="5000637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i="1" dirty="0" smtClean="0">
                <a:latin typeface="Bell MT" pitchFamily="18" charset="0"/>
              </a:rPr>
              <a:t>Management of Persistent Epistaxis Using Floseal Hemostatic Matrix vs. traditional nasal packing: a prospective randomized control tria. l </a:t>
            </a:r>
            <a:r>
              <a:rPr lang="en-US" sz="1600" b="1" i="1" dirty="0" smtClean="0">
                <a:solidFill>
                  <a:srgbClr val="FFFF00"/>
                </a:solidFill>
                <a:latin typeface="Bell MT" pitchFamily="18" charset="0"/>
              </a:rPr>
              <a:t>Murray et al. </a:t>
            </a:r>
            <a:r>
              <a:rPr lang="en-US" sz="1600" b="1" i="1" dirty="0" smtClean="0">
                <a:latin typeface="Bell MT" pitchFamily="18" charset="0"/>
              </a:rPr>
              <a:t>Journal of Otolaryngology - Head and Neck Surgery (2018) 47:3 </a:t>
            </a:r>
          </a:p>
          <a:p>
            <a:endParaRPr lang="en-US" sz="1200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Floseal es tto alternativo al taponamiento tradicional,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eficaz, cómodo y rentable</a:t>
            </a:r>
          </a:p>
          <a:p>
            <a:pPr algn="ctr"/>
            <a:endParaRPr lang="en-US" sz="1200" b="1" dirty="0" smtClean="0">
              <a:solidFill>
                <a:srgbClr val="FF0000"/>
              </a:solidFill>
            </a:endParaRPr>
          </a:p>
          <a:p>
            <a:endParaRPr lang="es-E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0"/>
          <p:cNvSpPr>
            <a:spLocks noChangeArrowheads="1"/>
          </p:cNvSpPr>
          <p:nvPr/>
        </p:nvSpPr>
        <p:spPr bwMode="auto">
          <a:xfrm>
            <a:off x="5572132" y="2143116"/>
            <a:ext cx="3571868" cy="1152525"/>
          </a:xfrm>
          <a:prstGeom prst="flowChartTerminator">
            <a:avLst/>
          </a:prstGeom>
          <a:solidFill>
            <a:srgbClr val="CC66FF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051" name="AutoShape 15"/>
          <p:cNvSpPr>
            <a:spLocks noChangeArrowheads="1"/>
          </p:cNvSpPr>
          <p:nvPr/>
        </p:nvSpPr>
        <p:spPr bwMode="auto">
          <a:xfrm>
            <a:off x="323850" y="2205038"/>
            <a:ext cx="4679950" cy="1152525"/>
          </a:xfrm>
          <a:prstGeom prst="flowChartTerminator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AutoShape 14"/>
          <p:cNvSpPr>
            <a:spLocks noChangeArrowheads="1"/>
          </p:cNvSpPr>
          <p:nvPr/>
        </p:nvSpPr>
        <p:spPr bwMode="auto">
          <a:xfrm>
            <a:off x="468313" y="4797425"/>
            <a:ext cx="8172450" cy="18446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0"/>
            <a:ext cx="5929354" cy="547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INDICACIÓN QUIRÚRGICA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785926"/>
            <a:ext cx="3251191" cy="357190"/>
          </a:xfrm>
          <a:solidFill>
            <a:srgbClr val="99CCFF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s-ES" sz="1800" b="1" dirty="0" smtClean="0">
                <a:solidFill>
                  <a:schemeClr val="accent6">
                    <a:lumMod val="75000"/>
                  </a:schemeClr>
                </a:solidFill>
              </a:rPr>
              <a:t>Taponamiento anterior</a:t>
            </a:r>
            <a:endParaRPr lang="es-ES" sz="1800" dirty="0" smtClean="0"/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684213" y="2420938"/>
            <a:ext cx="4464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Taponamiento antero-posterior</a:t>
            </a:r>
            <a:r>
              <a:rPr lang="es-ES" sz="20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ES" sz="20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</a:rPr>
              <a:t>Rapid Rhino</a:t>
            </a:r>
            <a:endParaRPr lang="es-ES" sz="2000" dirty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00033" y="4797425"/>
            <a:ext cx="814393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s-E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Criterios para la indicación quirúrgica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Epistaxis </a:t>
            </a: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persistente no controlada </a:t>
            </a: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 el taponamiento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Descenso continuado de Hb </a:t>
            </a: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y/o necesidad de transfusión sanguínea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s-E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 </a:t>
            </a: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episodios de </a:t>
            </a:r>
            <a:r>
              <a:rPr lang="es-E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epistaxis </a:t>
            </a: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precisen taponamiento durante </a:t>
            </a: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mismo ingreso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s-E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 ingresos </a:t>
            </a: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hospitalario por epistaxis recurrente </a:t>
            </a:r>
            <a:r>
              <a:rPr lang="es-E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 </a:t>
            </a: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&lt;3 </a:t>
            </a:r>
            <a:r>
              <a:rPr lang="es-E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meses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s-E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Paciente </a:t>
            </a: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ha precisado </a:t>
            </a:r>
            <a:r>
              <a:rPr lang="es-ES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revisión quirúrgica </a:t>
            </a: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por </a:t>
            </a:r>
            <a:r>
              <a:rPr lang="es-E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epistaxis </a:t>
            </a:r>
            <a:r>
              <a:rPr lang="es-ES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&lt;3 meses</a:t>
            </a:r>
            <a:endParaRPr lang="es-ES" sz="14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sz="1400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s-ES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endParaRPr lang="es-ES" dirty="0">
              <a:solidFill>
                <a:srgbClr val="FF0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651500" y="2420938"/>
            <a:ext cx="3240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 	CENS</a:t>
            </a:r>
            <a:endParaRPr lang="es-E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627313" y="3357563"/>
            <a:ext cx="287337" cy="935037"/>
          </a:xfrm>
          <a:prstGeom prst="downArrow">
            <a:avLst>
              <a:gd name="adj1" fmla="val 50000"/>
              <a:gd name="adj2" fmla="val 688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27088" y="4327525"/>
            <a:ext cx="3959225" cy="396875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000"/>
              <a:t>Valoración por Rinología</a:t>
            </a:r>
          </a:p>
        </p:txBody>
      </p:sp>
      <p:sp>
        <p:nvSpPr>
          <p:cNvPr id="2062" name="AutoShape 16"/>
          <p:cNvSpPr>
            <a:spLocks noChangeArrowheads="1"/>
          </p:cNvSpPr>
          <p:nvPr/>
        </p:nvSpPr>
        <p:spPr bwMode="auto">
          <a:xfrm>
            <a:off x="4859338" y="3357563"/>
            <a:ext cx="1944687" cy="1150937"/>
          </a:xfrm>
          <a:custGeom>
            <a:avLst/>
            <a:gdLst>
              <a:gd name="T0" fmla="*/ 1504342 w 21600"/>
              <a:gd name="T1" fmla="*/ 0 h 21600"/>
              <a:gd name="T2" fmla="*/ 1063996 w 21600"/>
              <a:gd name="T3" fmla="*/ 224011 h 21600"/>
              <a:gd name="T4" fmla="*/ 0 w 21600"/>
              <a:gd name="T5" fmla="*/ 1108007 h 21600"/>
              <a:gd name="T6" fmla="*/ 781746 w 21600"/>
              <a:gd name="T7" fmla="*/ 1151508 h 21600"/>
              <a:gd name="T8" fmla="*/ 1563402 w 21600"/>
              <a:gd name="T9" fmla="*/ 715108 h 21600"/>
              <a:gd name="T10" fmla="*/ 1944687 w 21600"/>
              <a:gd name="T11" fmla="*/ 22401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968 h 21600"/>
              <a:gd name="T20" fmla="*/ 1736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09" y="0"/>
                </a:moveTo>
                <a:lnTo>
                  <a:pt x="11818" y="4202"/>
                </a:lnTo>
                <a:lnTo>
                  <a:pt x="16053" y="4202"/>
                </a:lnTo>
                <a:lnTo>
                  <a:pt x="16053" y="19968"/>
                </a:lnTo>
                <a:lnTo>
                  <a:pt x="0" y="19968"/>
                </a:lnTo>
                <a:lnTo>
                  <a:pt x="0" y="21600"/>
                </a:lnTo>
                <a:lnTo>
                  <a:pt x="17365" y="21600"/>
                </a:lnTo>
                <a:lnTo>
                  <a:pt x="17365" y="4202"/>
                </a:lnTo>
                <a:lnTo>
                  <a:pt x="21600" y="420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5003800" y="3716338"/>
            <a:ext cx="1296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200"/>
              <a:t>Cumple al menos 1 criterio</a:t>
            </a:r>
          </a:p>
        </p:txBody>
      </p:sp>
      <p:sp>
        <p:nvSpPr>
          <p:cNvPr id="2064" name="Rectangle 18"/>
          <p:cNvSpPr>
            <a:spLocks noChangeArrowheads="1"/>
          </p:cNvSpPr>
          <p:nvPr/>
        </p:nvSpPr>
        <p:spPr bwMode="auto">
          <a:xfrm>
            <a:off x="5794375" y="2781300"/>
            <a:ext cx="33496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s-E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Cauterización de punto sangrante y/o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Ligadura de AEP / Arterias etmoidales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179388" y="692150"/>
            <a:ext cx="8785225" cy="101566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" sz="1200" b="1" dirty="0"/>
              <a:t>Toma de TA: pautas para control de TA si precisa</a:t>
            </a:r>
          </a:p>
          <a:p>
            <a:pPr>
              <a:buFontTx/>
              <a:buChar char="•"/>
            </a:pPr>
            <a:r>
              <a:rPr lang="es-ES" sz="1200" b="1" dirty="0"/>
              <a:t>En caso de toma de ACOs o </a:t>
            </a:r>
            <a:r>
              <a:rPr lang="es-ES" sz="1200" b="1" dirty="0" smtClean="0"/>
              <a:t>Antiagregante </a:t>
            </a:r>
            <a:r>
              <a:rPr lang="es-ES" sz="1200" b="1" dirty="0"/>
              <a:t>se realizará Coaguchek o analítica sanguínea: pautas de actuación si precisa.</a:t>
            </a:r>
          </a:p>
          <a:p>
            <a:pPr>
              <a:buFontTx/>
              <a:buChar char="•"/>
            </a:pPr>
            <a:r>
              <a:rPr lang="es-ES" sz="1200" b="1" dirty="0"/>
              <a:t>Exploración por ORL: en caso de neoformación nasosinusal se solicitará prueba de imagen (TAC/RM) y se valorará biopsia.</a:t>
            </a:r>
          </a:p>
        </p:txBody>
      </p:sp>
      <p:sp>
        <p:nvSpPr>
          <p:cNvPr id="2066" name="Rectangle 12"/>
          <p:cNvSpPr>
            <a:spLocks noChangeArrowheads="1"/>
          </p:cNvSpPr>
          <p:nvPr/>
        </p:nvSpPr>
        <p:spPr bwMode="auto">
          <a:xfrm>
            <a:off x="7286644" y="4071942"/>
            <a:ext cx="1857356" cy="400110"/>
          </a:xfrm>
          <a:prstGeom prst="rect">
            <a:avLst/>
          </a:prstGeom>
          <a:solidFill>
            <a:srgbClr val="FF5050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2000" dirty="0"/>
              <a:t>Embolización</a:t>
            </a:r>
          </a:p>
        </p:txBody>
      </p:sp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7092950" y="3500438"/>
            <a:ext cx="183676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1200" dirty="0"/>
              <a:t>Sangrado grave no controlado</a:t>
            </a:r>
          </a:p>
        </p:txBody>
      </p:sp>
      <p:sp>
        <p:nvSpPr>
          <p:cNvPr id="25" name="24 Flecha curvada hacia la derecha"/>
          <p:cNvSpPr/>
          <p:nvPr/>
        </p:nvSpPr>
        <p:spPr>
          <a:xfrm>
            <a:off x="6948488" y="3284538"/>
            <a:ext cx="360362" cy="1008062"/>
          </a:xfrm>
          <a:prstGeom prst="curvedRightArrow">
            <a:avLst/>
          </a:prstGeom>
          <a:ln>
            <a:solidFill>
              <a:schemeClr val="accent6"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LIG. AEP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Endoscopio 0º</a:t>
            </a:r>
          </a:p>
          <a:p>
            <a:r>
              <a:rPr lang="es-ES" sz="2000" dirty="0" smtClean="0"/>
              <a:t>Infiltración electiva</a:t>
            </a:r>
          </a:p>
          <a:p>
            <a:r>
              <a:rPr lang="es-ES" sz="2000" dirty="0" smtClean="0"/>
              <a:t>Incisión submucoperióstica semilunar (1 cm)</a:t>
            </a:r>
          </a:p>
          <a:p>
            <a:r>
              <a:rPr lang="es-ES" sz="2000" dirty="0" smtClean="0"/>
              <a:t>Disección posterior hasta identificar </a:t>
            </a:r>
            <a:r>
              <a:rPr lang="es-E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cresta etmoidal (pointer) </a:t>
            </a:r>
            <a:r>
              <a:rPr lang="es-ES" sz="2000" dirty="0" smtClean="0"/>
              <a:t>del h. palatino &gt; anterior al FEP 98% </a:t>
            </a:r>
            <a:r>
              <a:rPr lang="es-ES" sz="2000" dirty="0" smtClean="0">
                <a:solidFill>
                  <a:srgbClr val="00B050"/>
                </a:solidFill>
              </a:rPr>
              <a:t>(Padua, Laryngoscope 2008)</a:t>
            </a:r>
          </a:p>
          <a:p>
            <a:r>
              <a:rPr lang="es-ES" sz="2000" dirty="0" smtClean="0"/>
              <a:t>Exposición del </a:t>
            </a:r>
            <a:r>
              <a:rPr lang="es-E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pedículo EP </a:t>
            </a:r>
            <a:r>
              <a:rPr lang="es-ES" sz="2000" dirty="0" smtClean="0"/>
              <a:t>(1,2,3 hasta 4 ramas)y </a:t>
            </a:r>
            <a:r>
              <a:rPr lang="es-E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foramen accesorio </a:t>
            </a:r>
            <a:r>
              <a:rPr lang="es-ES" sz="2000" dirty="0" smtClean="0"/>
              <a:t>(10-20%)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CIRUGIA ESFE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357694"/>
            <a:ext cx="2217534" cy="2500306"/>
          </a:xfrm>
          <a:prstGeom prst="rect">
            <a:avLst/>
          </a:prstGeom>
        </p:spPr>
      </p:pic>
      <p:pic>
        <p:nvPicPr>
          <p:cNvPr id="5" name="4 Imagen" descr="INCISION AE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14794"/>
            <a:ext cx="3235942" cy="242891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571868" y="4572008"/>
            <a:ext cx="150019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INCISIÓN</a:t>
            </a:r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21354" t="23810" r="21354" b="36508"/>
          <a:stretch>
            <a:fillRect/>
          </a:stretch>
        </p:blipFill>
        <p:spPr bwMode="auto">
          <a:xfrm>
            <a:off x="3643306" y="214290"/>
            <a:ext cx="53578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1108</TotalTime>
  <Words>612</Words>
  <Application>Microsoft Office PowerPoint</Application>
  <PresentationFormat>Presentación en pantalla (4:3)</PresentationFormat>
  <Paragraphs>126</Paragraphs>
  <Slides>18</Slides>
  <Notes>6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Brío</vt:lpstr>
      <vt:lpstr>Tratamiento endoscópico de la epistaxis. Complicaciones vasculares en cens</vt:lpstr>
      <vt:lpstr>e</vt:lpstr>
      <vt:lpstr>Epistaxis…. signo</vt:lpstr>
      <vt:lpstr>ETIOLOGIA</vt:lpstr>
      <vt:lpstr>VASCULARIZACIÓN NASAL</vt:lpstr>
      <vt:lpstr>EPISTAXIS ANTERIORES(80-95%)</vt:lpstr>
      <vt:lpstr>Material hemostático reabsorbible</vt:lpstr>
      <vt:lpstr>     INDICACIÓN QUIRÚRGICA</vt:lpstr>
      <vt:lpstr>LIG. AEP </vt:lpstr>
      <vt:lpstr>LIGADURA AEP2</vt:lpstr>
      <vt:lpstr>CLAMPAJE A.E.P.</vt:lpstr>
      <vt:lpstr>Cauterización A.E.P.</vt:lpstr>
      <vt:lpstr>RESULTADOS ADVERSOS LAEP</vt:lpstr>
      <vt:lpstr>ARTERIA ETMOIDAL ANTERIOR (abordaje endoscópico)</vt:lpstr>
      <vt:lpstr>EMBOLIZACIÓN SELECTIVA</vt:lpstr>
      <vt:lpstr>COMPLICACIONES VASCULARES NIVEL PRO</vt:lpstr>
      <vt:lpstr> VIDEOS NEUROCIRUGIA</vt:lpstr>
      <vt:lpstr>HEMOSTASIA CON TROMBINA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Esfeno</dc:title>
  <dc:creator>PORTATIL</dc:creator>
  <cp:lastModifiedBy>PORTATIL</cp:lastModifiedBy>
  <cp:revision>116</cp:revision>
  <dcterms:created xsi:type="dcterms:W3CDTF">2018-02-03T17:17:52Z</dcterms:created>
  <dcterms:modified xsi:type="dcterms:W3CDTF">2018-06-26T09:55:17Z</dcterms:modified>
</cp:coreProperties>
</file>